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33CC"/>
    <a:srgbClr val="FF00FF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D0C50C-D90D-4DAC-94D8-BA234CDD5D3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0EB543-8D2A-42B4-8E7A-7431EC4E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5181600"/>
            <a:ext cx="6705600" cy="1146175"/>
          </a:xfrm>
        </p:spPr>
        <p:txBody>
          <a:bodyPr/>
          <a:lstStyle/>
          <a:p>
            <a:pPr algn="l"/>
            <a:r>
              <a:rPr lang="en-US" sz="3600" dirty="0"/>
              <a:t>Annual Title I </a:t>
            </a:r>
            <a:r>
              <a:rPr lang="en-US" sz="3600" dirty="0" smtClean="0"/>
              <a:t>Parent </a:t>
            </a:r>
            <a:r>
              <a:rPr lang="en-US" sz="3600" dirty="0"/>
              <a:t>Meeting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n-US" dirty="0" smtClean="0"/>
              <a:t>Lathrop Intermediate School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are an important part of the educational process.</a:t>
            </a:r>
          </a:p>
          <a:p>
            <a:r>
              <a:rPr lang="en-US" dirty="0" smtClean="0"/>
              <a:t>Children are more successful when parents are involved in their children’s education.</a:t>
            </a:r>
          </a:p>
          <a:p>
            <a:r>
              <a:rPr lang="en-US" dirty="0" smtClean="0"/>
              <a:t>Parent involvement in the planning of key initiatives is valued and important.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19294"/>
            <a:ext cx="5638800" cy="12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Involvement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Each school must develop, jointly with parents of children </a:t>
            </a:r>
            <a:r>
              <a:rPr lang="en-US" sz="3000" dirty="0" smtClean="0"/>
              <a:t>participating </a:t>
            </a:r>
            <a:r>
              <a:rPr lang="en-US" sz="3000" dirty="0"/>
              <a:t>in Title </a:t>
            </a:r>
            <a:r>
              <a:rPr lang="en-US" sz="3000" dirty="0" smtClean="0"/>
              <a:t>I, </a:t>
            </a:r>
            <a:r>
              <a:rPr lang="en-US" sz="3000" dirty="0"/>
              <a:t>a written </a:t>
            </a:r>
            <a:r>
              <a:rPr lang="en-US" sz="3000" b="1" dirty="0" smtClean="0"/>
              <a:t>Parent Involvement Policy </a:t>
            </a:r>
            <a:r>
              <a:rPr lang="en-US" sz="3000" dirty="0"/>
              <a:t>that describes how the school will </a:t>
            </a:r>
            <a:r>
              <a:rPr lang="en-US" sz="3000" dirty="0" smtClean="0"/>
              <a:t>engage and support parents in their child’s education - </a:t>
            </a:r>
            <a:r>
              <a:rPr lang="en-US" sz="3000" dirty="0"/>
              <a:t>including the development of a </a:t>
            </a:r>
            <a:r>
              <a:rPr lang="en-US" sz="3000" b="1" dirty="0" smtClean="0"/>
              <a:t>Student-Parent-Teacher-Administrator Agreement.</a:t>
            </a:r>
          </a:p>
          <a:p>
            <a:r>
              <a:rPr lang="en-US" sz="3000" dirty="0" smtClean="0"/>
              <a:t>The policy is a </a:t>
            </a:r>
            <a:r>
              <a:rPr lang="en-US" sz="3000" b="1" dirty="0" smtClean="0"/>
              <a:t>promise to parents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The agreement is a </a:t>
            </a:r>
            <a:r>
              <a:rPr lang="en-US" sz="3000" b="1" dirty="0" smtClean="0"/>
              <a:t>promise to each other.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86600" cy="1295400"/>
          </a:xfrm>
        </p:spPr>
        <p:txBody>
          <a:bodyPr/>
          <a:lstStyle/>
          <a:p>
            <a:r>
              <a:rPr lang="en-US" sz="3600" dirty="0"/>
              <a:t>Student-Parent-Teacher-Administrator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promise from all stakeholders to commit to the academic achievement of students.</a:t>
            </a:r>
          </a:p>
          <a:p>
            <a:r>
              <a:rPr lang="en-US" dirty="0" smtClean="0"/>
              <a:t>Must be annually reviewed with the input of parents and revised if necessary.</a:t>
            </a:r>
          </a:p>
          <a:p>
            <a:r>
              <a:rPr lang="en-US" dirty="0" smtClean="0"/>
              <a:t>SSC approves the Parent Involvement Policy and </a:t>
            </a:r>
            <a:r>
              <a:rPr lang="en-US" dirty="0"/>
              <a:t>Student-Parent-Teacher-Administrator Agreement </a:t>
            </a:r>
            <a:r>
              <a:rPr lang="en-US" dirty="0" smtClean="0"/>
              <a:t>annually.</a:t>
            </a:r>
            <a:endParaRPr lang="en-US" dirty="0"/>
          </a:p>
        </p:txBody>
      </p:sp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2087074" cy="18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Parents Get Involved in 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SSC/ SPSA development</a:t>
            </a:r>
          </a:p>
          <a:p>
            <a:r>
              <a:rPr lang="en-US" dirty="0" smtClean="0"/>
              <a:t>ELAC/ DELAC input</a:t>
            </a:r>
          </a:p>
          <a:p>
            <a:r>
              <a:rPr lang="en-US" dirty="0" smtClean="0"/>
              <a:t>Parent meetings</a:t>
            </a:r>
          </a:p>
          <a:p>
            <a:r>
              <a:rPr lang="en-US" dirty="0" smtClean="0"/>
              <a:t>Parenting classes</a:t>
            </a:r>
          </a:p>
          <a:p>
            <a:r>
              <a:rPr lang="en-US" dirty="0" smtClean="0"/>
              <a:t>Parent volunteers</a:t>
            </a:r>
          </a:p>
          <a:p>
            <a:r>
              <a:rPr lang="en-US" dirty="0" smtClean="0"/>
              <a:t>Monthly food bank</a:t>
            </a:r>
            <a:endParaRPr lang="en-US" dirty="0"/>
          </a:p>
        </p:txBody>
      </p:sp>
      <p:pic>
        <p:nvPicPr>
          <p:cNvPr id="6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1581"/>
            <a:ext cx="3352800" cy="20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SSC and the SPSA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SSC is a leadership group of teachers</a:t>
            </a:r>
            <a:r>
              <a:rPr lang="en-US" dirty="0"/>
              <a:t>, parents, administrators, students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smtClean="0"/>
              <a:t>stakeholders that is responsible for developing the Single Plan for Student Achievement (SPSA).</a:t>
            </a:r>
          </a:p>
          <a:p>
            <a:r>
              <a:rPr lang="en-US" dirty="0" smtClean="0"/>
              <a:t>Developed from an analysis of student achievement data</a:t>
            </a:r>
          </a:p>
          <a:p>
            <a:r>
              <a:rPr lang="en-US" dirty="0" smtClean="0"/>
              <a:t>Reviewed annually to determine the effectiveness of current programs</a:t>
            </a:r>
            <a:endParaRPr lang="en-US" dirty="0"/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30" y="4876800"/>
            <a:ext cx="16881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ELAC and DELAC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Learners Advisory Committee (ELAC)</a:t>
            </a:r>
          </a:p>
          <a:p>
            <a:r>
              <a:rPr lang="en-US" dirty="0" smtClean="0"/>
              <a:t>A group of parents that meet to advise the school on concerns of English Learners.</a:t>
            </a:r>
          </a:p>
          <a:p>
            <a:r>
              <a:rPr lang="en-US" dirty="0" smtClean="0"/>
              <a:t>Two ELAC members represent each school at the District English Learners Advisory Committee (DELAC)</a:t>
            </a:r>
            <a:endParaRPr lang="en-US" dirty="0"/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2628590" cy="16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Parents have the right to:</a:t>
            </a:r>
          </a:p>
          <a:p>
            <a:r>
              <a:rPr lang="en-US" dirty="0" smtClean="0"/>
              <a:t>Be </a:t>
            </a:r>
            <a:r>
              <a:rPr lang="en-US" dirty="0"/>
              <a:t>treated with courtesy by all members of the staff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Participate </a:t>
            </a:r>
            <a:r>
              <a:rPr lang="en-US" dirty="0"/>
              <a:t>in meaningful parent-teacher conferences </a:t>
            </a:r>
            <a:r>
              <a:rPr lang="en-US" dirty="0" smtClean="0"/>
              <a:t>and to </a:t>
            </a:r>
            <a:r>
              <a:rPr lang="en-US" dirty="0"/>
              <a:t>discuss the </a:t>
            </a:r>
            <a:r>
              <a:rPr lang="en-US" dirty="0" smtClean="0"/>
              <a:t>agreement </a:t>
            </a:r>
            <a:r>
              <a:rPr lang="en-US" dirty="0"/>
              <a:t>in relation to their child’s achievement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Request </a:t>
            </a:r>
            <a:r>
              <a:rPr lang="en-US" dirty="0">
                <a:solidFill>
                  <a:schemeClr val="tx1"/>
                </a:solidFill>
              </a:rPr>
              <a:t>reports about their child’s </a:t>
            </a:r>
            <a:r>
              <a:rPr lang="en-US" dirty="0" smtClean="0">
                <a:solidFill>
                  <a:schemeClr val="tx1"/>
                </a:solidFill>
              </a:rPr>
              <a:t>progress.</a:t>
            </a:r>
          </a:p>
          <a:p>
            <a:r>
              <a:rPr lang="en-US" dirty="0" smtClean="0"/>
              <a:t>Visit </a:t>
            </a:r>
            <a:r>
              <a:rPr lang="en-US" dirty="0"/>
              <a:t>schools and classes.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31" y="4724400"/>
            <a:ext cx="1482969" cy="19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714750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more information on Title I please contact the EL Programs </a:t>
            </a:r>
            <a:r>
              <a:rPr lang="en-US" sz="2800" dirty="0"/>
              <a:t>D</a:t>
            </a:r>
            <a:r>
              <a:rPr lang="en-US" sz="2800" dirty="0" smtClean="0"/>
              <a:t>epartment at (714) 558-5855 or </a:t>
            </a:r>
            <a:r>
              <a:rPr lang="en-US" sz="2800" dirty="0"/>
              <a:t>contact Cesar Flores at (714) 567-3300 or cesar.flores@sausd.us.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 Annual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meeting is to </a:t>
            </a:r>
            <a:r>
              <a:rPr lang="en-US" dirty="0"/>
              <a:t>inform </a:t>
            </a:r>
            <a:r>
              <a:rPr lang="en-US" dirty="0" smtClean="0"/>
              <a:t>parents </a:t>
            </a:r>
            <a:r>
              <a:rPr lang="en-US" dirty="0"/>
              <a:t>of </a:t>
            </a:r>
            <a:r>
              <a:rPr lang="en-US" dirty="0" smtClean="0"/>
              <a:t>Lathrop’s participation </a:t>
            </a:r>
            <a:r>
              <a:rPr lang="en-US" dirty="0"/>
              <a:t>in </a:t>
            </a:r>
            <a:r>
              <a:rPr lang="en-US" dirty="0" smtClean="0"/>
              <a:t>the Title I program and </a:t>
            </a:r>
            <a:r>
              <a:rPr lang="en-US" dirty="0"/>
              <a:t>to explain the Title I, Part A requirements and the right of parents to be involved in those programs. </a:t>
            </a:r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95800"/>
            <a:ext cx="2438400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Title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 is the United </a:t>
            </a:r>
            <a:r>
              <a:rPr lang="en-US" dirty="0"/>
              <a:t>States Federal Government’s largest education program to support public schools.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4400" b="1" dirty="0"/>
              <a:t>The Purpose: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To help </a:t>
            </a:r>
            <a:r>
              <a:rPr lang="en-US" b="1" dirty="0" smtClean="0"/>
              <a:t>disadvantaged children </a:t>
            </a:r>
            <a:r>
              <a:rPr lang="en-US" dirty="0"/>
              <a:t>receive a high quality education and to achieve the high academic standards set by the State of </a:t>
            </a:r>
            <a:r>
              <a:rPr lang="en-US" dirty="0" smtClean="0"/>
              <a:t>California.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41" y="2743199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96875" y="514350"/>
            <a:ext cx="8229600" cy="1069975"/>
          </a:xfrm>
        </p:spPr>
        <p:txBody>
          <a:bodyPr/>
          <a:lstStyle/>
          <a:p>
            <a:pPr eaLnBrk="1" hangingPunct="1"/>
            <a:r>
              <a:rPr lang="en-US" dirty="0" smtClean="0"/>
              <a:t>How Is Title I Funded?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/>
              <a:t>The U.S. Department of Education gives a share of Title I funds to each state based on the percentage of poverty in the state.</a:t>
            </a:r>
            <a:endParaRPr lang="en-US" sz="2000" dirty="0"/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11380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83" y="2868168"/>
            <a:ext cx="3822192" cy="2999232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4511675" y="4401176"/>
            <a:ext cx="1577625" cy="184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Title I Funded?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distributes the money to school districts based on need.</a:t>
            </a:r>
          </a:p>
          <a:p>
            <a:r>
              <a:rPr lang="en-US" dirty="0" smtClean="0"/>
              <a:t>Districts distribute the money to schools based on the needs of each school.</a:t>
            </a:r>
          </a:p>
          <a:p>
            <a:r>
              <a:rPr lang="en-US" dirty="0"/>
              <a:t>Each school decides how Title I funds will be used </a:t>
            </a:r>
            <a:r>
              <a:rPr lang="en-US" dirty="0" smtClean="0"/>
              <a:t>to </a:t>
            </a:r>
            <a:r>
              <a:rPr lang="en-US" dirty="0"/>
              <a:t>improve education </a:t>
            </a:r>
            <a:r>
              <a:rPr lang="en-US" dirty="0" smtClean="0"/>
              <a:t>for students.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14644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Title I Funds Used at Our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First:</a:t>
            </a:r>
            <a:r>
              <a:rPr lang="en-US" dirty="0" smtClean="0"/>
              <a:t> A leadership team reviews data and determines our greatest needs.</a:t>
            </a:r>
          </a:p>
          <a:p>
            <a:r>
              <a:rPr lang="en-US" b="1" dirty="0" smtClean="0"/>
              <a:t>Second:</a:t>
            </a:r>
            <a:r>
              <a:rPr lang="en-US" dirty="0" smtClean="0"/>
              <a:t> The School Site Council (SSC) devises a plan (SPSA) with specific goals to improve student achievement.</a:t>
            </a:r>
          </a:p>
          <a:p>
            <a:r>
              <a:rPr lang="en-US" b="1" dirty="0" smtClean="0"/>
              <a:t>Third:</a:t>
            </a:r>
            <a:r>
              <a:rPr lang="en-US" dirty="0" smtClean="0"/>
              <a:t> SSC decides how Title I funds will be used to support student achievement.</a:t>
            </a:r>
          </a:p>
          <a:p>
            <a:r>
              <a:rPr lang="en-US" b="1" dirty="0" smtClean="0"/>
              <a:t>Fourth:</a:t>
            </a:r>
            <a:r>
              <a:rPr lang="en-US" dirty="0" smtClean="0"/>
              <a:t> SSC monitors and implements the SPSA and makes necessary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Used to Measure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assessments are used to measure student progress:</a:t>
            </a:r>
          </a:p>
          <a:p>
            <a:r>
              <a:rPr lang="en-US" dirty="0" smtClean="0"/>
              <a:t>MAP testing three times a year</a:t>
            </a:r>
          </a:p>
          <a:p>
            <a:r>
              <a:rPr lang="en-US" dirty="0" smtClean="0"/>
              <a:t>District Writing Assessment, ELPAC, SBAC, Physical Fitness, other content area assessments</a:t>
            </a:r>
            <a:endParaRPr lang="en-US" dirty="0"/>
          </a:p>
        </p:txBody>
      </p:sp>
      <p:pic>
        <p:nvPicPr>
          <p:cNvPr id="8196" name="Picture 4" descr="C:\Users\Alexander.Nedelkow\AppData\Local\Microsoft\Windows\Temporary Internet Files\Content.IE5\ILGMMKXK\Brain_training-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41910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er.Nedelkow\AppData\Local\Microsoft\Windows\Temporary Internet Files\Content.IE5\R73TNODH\보장그림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2" b="94215" l="8054" r="89933">
                        <a14:backgroundMark x1="21029" y1="58402" x2="30425" y2="71901"/>
                        <a14:backgroundMark x1="53915" y1="48485" x2="5391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3190875" cy="25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Programs at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programs/supports supplement the instruction of struggling students:</a:t>
            </a:r>
          </a:p>
          <a:p>
            <a:r>
              <a:rPr lang="en-US" dirty="0" err="1" smtClean="0"/>
              <a:t>iLit</a:t>
            </a:r>
            <a:r>
              <a:rPr lang="en-US" dirty="0" smtClean="0"/>
              <a:t> reading intervention programs</a:t>
            </a:r>
          </a:p>
          <a:p>
            <a:r>
              <a:rPr lang="en-US" dirty="0" smtClean="0"/>
              <a:t>Computer repairs</a:t>
            </a:r>
          </a:p>
          <a:p>
            <a:r>
              <a:rPr lang="en-US" dirty="0" smtClean="0"/>
              <a:t>Community &amp; Family Liaison</a:t>
            </a:r>
          </a:p>
          <a:p>
            <a:r>
              <a:rPr lang="en-US" dirty="0" smtClean="0"/>
              <a:t>Supplemental school supplies</a:t>
            </a:r>
          </a:p>
          <a:p>
            <a:r>
              <a:rPr lang="en-US" dirty="0" smtClean="0"/>
              <a:t>Socio-economic programs</a:t>
            </a:r>
          </a:p>
          <a:p>
            <a:r>
              <a:rPr lang="en-US" dirty="0" smtClean="0"/>
              <a:t>Parent programs/learning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 Programs at 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programs </a:t>
            </a:r>
            <a:r>
              <a:rPr lang="en-US" dirty="0" smtClean="0"/>
              <a:t>support </a:t>
            </a:r>
            <a:r>
              <a:rPr lang="en-US" dirty="0"/>
              <a:t>the </a:t>
            </a:r>
            <a:r>
              <a:rPr lang="en-US" dirty="0" smtClean="0"/>
              <a:t>development of a positive school culture and the socio-emotional well-being </a:t>
            </a:r>
            <a:r>
              <a:rPr lang="en-US" dirty="0"/>
              <a:t>of </a:t>
            </a:r>
            <a:r>
              <a:rPr lang="en-US" dirty="0" smtClean="0"/>
              <a:t>our students:</a:t>
            </a:r>
          </a:p>
          <a:p>
            <a:r>
              <a:rPr lang="en-US" dirty="0" smtClean="0"/>
              <a:t>Ambassadors of Compassion, Girls Inc., Phoenix House, Restorative Practices, </a:t>
            </a:r>
            <a:r>
              <a:rPr lang="en-US" dirty="0" err="1" smtClean="0"/>
              <a:t>Conexiones</a:t>
            </a:r>
            <a:endParaRPr lang="en-US" dirty="0"/>
          </a:p>
        </p:txBody>
      </p:sp>
      <p:pic>
        <p:nvPicPr>
          <p:cNvPr id="9218" name="Picture 2" descr="C:\Users\Alexander.Nedelkow\AppData\Local\Microsoft\Windows\Temporary Internet Files\Content.IE5\L5O5EZQZ\yes_i_can-580x386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24835"/>
            <a:ext cx="3581400" cy="23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Laptop_And_Books_Education_PowerPoint_Backgrounds_And_Templates_0111</Template>
  <TotalTime>672</TotalTime>
  <Words>708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Laptop_And_Books_Education_PowerPoint_Backgrounds_And_Templates_0111</vt:lpstr>
      <vt:lpstr>Annual Title I Parent Meeting</vt:lpstr>
      <vt:lpstr>Title I Annual Meeting</vt:lpstr>
      <vt:lpstr>What Is Title I?</vt:lpstr>
      <vt:lpstr>How Is Title I Funded?</vt:lpstr>
      <vt:lpstr>How Is Title I Funded?</vt:lpstr>
      <vt:lpstr>How Are Title I Funds Used at Our School?</vt:lpstr>
      <vt:lpstr>Assessments Used to Measure Progress</vt:lpstr>
      <vt:lpstr>Title I Programs at Our School</vt:lpstr>
      <vt:lpstr>Title I Programs at Our School</vt:lpstr>
      <vt:lpstr>Parent Involvement</vt:lpstr>
      <vt:lpstr>Parent Involvement Policy</vt:lpstr>
      <vt:lpstr>Student-Parent-Teacher-Administrator Agreement</vt:lpstr>
      <vt:lpstr>How Can Parents Get Involved in Our School?</vt:lpstr>
      <vt:lpstr>The SSC and the SPSA</vt:lpstr>
      <vt:lpstr>ELAC and DELAC</vt:lpstr>
      <vt:lpstr>Parent Rights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Nedelkow, Alexander</dc:creator>
  <cp:lastModifiedBy>Windows User</cp:lastModifiedBy>
  <cp:revision>44</cp:revision>
  <cp:lastPrinted>2016-08-22T21:29:06Z</cp:lastPrinted>
  <dcterms:created xsi:type="dcterms:W3CDTF">2016-08-11T17:03:35Z</dcterms:created>
  <dcterms:modified xsi:type="dcterms:W3CDTF">2020-09-09T20:18:08Z</dcterms:modified>
</cp:coreProperties>
</file>